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59" r:id="rId4"/>
    <p:sldId id="260" r:id="rId5"/>
    <p:sldId id="261" r:id="rId6"/>
    <p:sldId id="269" r:id="rId7"/>
    <p:sldId id="262" r:id="rId8"/>
    <p:sldId id="264" r:id="rId9"/>
    <p:sldId id="265" r:id="rId10"/>
    <p:sldId id="263" r:id="rId11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71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3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9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94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97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00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78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3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03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07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25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E405-FF37-4A55-BC52-5872A96599AF}" type="datetimeFigureOut">
              <a:rPr lang="de-AT" smtClean="0"/>
              <a:t>18.02.2024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CF91-9996-45D9-A130-0D939A82B2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372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826994" y="2604264"/>
            <a:ext cx="5204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dirty="0"/>
              <a:t>Empfang des Präsidenten!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D63192-4C2E-5AC7-2A90-9CB41FF4C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33" y="5233648"/>
            <a:ext cx="2458126" cy="31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1139252" y="2617618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3B170F-63F6-762C-555E-150821ED4A59}"/>
              </a:ext>
            </a:extLst>
          </p:cNvPr>
          <p:cNvSpPr txBox="1"/>
          <p:nvPr/>
        </p:nvSpPr>
        <p:spPr>
          <a:xfrm>
            <a:off x="426109" y="3266102"/>
            <a:ext cx="615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Sport:</a:t>
            </a:r>
          </a:p>
          <a:p>
            <a:r>
              <a:rPr lang="de-AT" dirty="0"/>
              <a:t>      LM im Schifahren musste auf Grund des Wetters abgesagt</a:t>
            </a:r>
          </a:p>
          <a:p>
            <a:r>
              <a:rPr lang="de-AT" dirty="0"/>
              <a:t>      werden. Die LM im Stockschiessen wurde verschoben und</a:t>
            </a:r>
          </a:p>
          <a:p>
            <a:r>
              <a:rPr lang="de-AT" dirty="0"/>
              <a:t>      wird in der Eishalle Weiz durchgeführt.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A4EBA8-1DAC-BDAF-278C-D9743BFDDD29}"/>
              </a:ext>
            </a:extLst>
          </p:cNvPr>
          <p:cNvSpPr txBox="1"/>
          <p:nvPr/>
        </p:nvSpPr>
        <p:spPr>
          <a:xfrm>
            <a:off x="466189" y="4677570"/>
            <a:ext cx="611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Der ÖKB BV führt eine Umfrage über die Wahrnehmung des</a:t>
            </a:r>
          </a:p>
          <a:p>
            <a:r>
              <a:rPr lang="de-AT" dirty="0"/>
              <a:t>      ÖKB, sowohl innerhalb als auch außerhalb des ÖKB durch.</a:t>
            </a:r>
          </a:p>
          <a:p>
            <a:r>
              <a:rPr lang="de-AT" dirty="0"/>
              <a:t>      Für die innere Befragung werden 4 Obmänner für diese</a:t>
            </a:r>
          </a:p>
          <a:p>
            <a:r>
              <a:rPr lang="de-AT" dirty="0"/>
              <a:t>      Befragung gesucht. (Angabe von Adresse und </a:t>
            </a:r>
            <a:r>
              <a:rPr lang="de-AT" dirty="0" err="1"/>
              <a:t>TelNr</a:t>
            </a:r>
            <a:r>
              <a:rPr lang="de-AT" dirty="0"/>
              <a:t>.)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913C75-C10D-F733-71E1-9E95EF4900EC}"/>
              </a:ext>
            </a:extLst>
          </p:cNvPr>
          <p:cNvSpPr txBox="1"/>
          <p:nvPr/>
        </p:nvSpPr>
        <p:spPr>
          <a:xfrm>
            <a:off x="466188" y="6089038"/>
            <a:ext cx="611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Termine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D99159-E52F-6610-929C-232465CF4D7B}"/>
              </a:ext>
            </a:extLst>
          </p:cNvPr>
          <p:cNvSpPr txBox="1"/>
          <p:nvPr/>
        </p:nvSpPr>
        <p:spPr>
          <a:xfrm>
            <a:off x="542544" y="6669509"/>
            <a:ext cx="562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 err="1"/>
              <a:t>Präsidiumsitzung</a:t>
            </a:r>
            <a:r>
              <a:rPr lang="de-AT" dirty="0"/>
              <a:t> am 19 April in der Festhalle in Irdning</a:t>
            </a:r>
          </a:p>
          <a:p>
            <a:r>
              <a:rPr lang="de-AT" dirty="0"/>
              <a:t>     Beginn: 14:00 Uhr.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7F7821-7390-D0CB-9F9E-DEA03B4EB95F}"/>
              </a:ext>
            </a:extLst>
          </p:cNvPr>
          <p:cNvSpPr txBox="1"/>
          <p:nvPr/>
        </p:nvSpPr>
        <p:spPr>
          <a:xfrm>
            <a:off x="542544" y="7526979"/>
            <a:ext cx="6230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Landesdelegiertentag am 28 September in der Steinhalle in</a:t>
            </a:r>
          </a:p>
          <a:p>
            <a:r>
              <a:rPr lang="de-AT" dirty="0"/>
              <a:t>     Lannach, mit Beginn um 10:00 Uhr.</a:t>
            </a:r>
          </a:p>
          <a:p>
            <a:r>
              <a:rPr lang="de-AT" dirty="0"/>
              <a:t>     Für den Landesdelegiertentag werden noch freiwillige für</a:t>
            </a:r>
          </a:p>
          <a:p>
            <a:r>
              <a:rPr lang="de-AT" dirty="0"/>
              <a:t>     die verschiedenen Ausschüsse (Wahlkommission, Stimmzähler</a:t>
            </a:r>
          </a:p>
          <a:p>
            <a:r>
              <a:rPr lang="de-AT" dirty="0"/>
              <a:t>     etc. gesucht. Aus jedem BV sollte ein Mitglied teilnehmen.</a:t>
            </a:r>
          </a:p>
        </p:txBody>
      </p:sp>
    </p:spTree>
    <p:extLst>
      <p:ext uri="{BB962C8B-B14F-4D97-AF65-F5344CB8AC3E}">
        <p14:creationId xmlns:p14="http://schemas.microsoft.com/office/powerpoint/2010/main" val="37618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5BE44-DEA5-27D0-92DE-F87AD0F86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2D5E6C-3912-5006-7E9F-AA790A81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06B7FE-1097-AB4E-C027-58BD2A2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CBF9E0-B4F3-D995-27BA-A8483AECC615}"/>
              </a:ext>
            </a:extLst>
          </p:cNvPr>
          <p:cNvSpPr txBox="1"/>
          <p:nvPr/>
        </p:nvSpPr>
        <p:spPr>
          <a:xfrm>
            <a:off x="1139252" y="2453507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F62C90-E99C-DDBB-BD2D-4E9B2C41B85B}"/>
              </a:ext>
            </a:extLst>
          </p:cNvPr>
          <p:cNvSpPr txBox="1"/>
          <p:nvPr/>
        </p:nvSpPr>
        <p:spPr>
          <a:xfrm>
            <a:off x="357266" y="3147030"/>
            <a:ext cx="621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Neue Homepage des LV ST seit 2022 in Betrieb, keine Nutzung durch einige OV. Viele Informationen bleiben deshalb ungenutzt. (Statuten, Auszeichnungsanträge, Handbuch, Auszeichnungsrichtlinien) etc.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D0F141-F9F2-B71A-113B-4DC01673404D}"/>
              </a:ext>
            </a:extLst>
          </p:cNvPr>
          <p:cNvSpPr txBox="1"/>
          <p:nvPr/>
        </p:nvSpPr>
        <p:spPr>
          <a:xfrm>
            <a:off x="357266" y="4472521"/>
            <a:ext cx="6211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Überprüfung der Statuten auf Aktualität und den Hinweis der sozialen Gemeinnützigkeit in der Vereinsarbeit.</a:t>
            </a:r>
          </a:p>
          <a:p>
            <a:r>
              <a:rPr lang="de-AT" dirty="0"/>
              <a:t>      Musterstatuten in der Homepage zum Download.</a:t>
            </a:r>
          </a:p>
          <a:p>
            <a:r>
              <a:rPr lang="de-AT" dirty="0"/>
              <a:t>      Statuten der Orts, </a:t>
            </a:r>
            <a:r>
              <a:rPr lang="de-AT" dirty="0" err="1"/>
              <a:t>StdtV</a:t>
            </a:r>
            <a:r>
              <a:rPr lang="de-AT" dirty="0"/>
              <a:t> und BV haben sich an denen des </a:t>
            </a:r>
          </a:p>
          <a:p>
            <a:r>
              <a:rPr lang="de-AT" dirty="0"/>
              <a:t>      ÖKB LV ST zu richten. (Musterstatut)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001ECE-035C-7830-E928-ECA68E9CE4F8}"/>
              </a:ext>
            </a:extLst>
          </p:cNvPr>
          <p:cNvSpPr txBox="1"/>
          <p:nvPr/>
        </p:nvSpPr>
        <p:spPr>
          <a:xfrm>
            <a:off x="357266" y="6118412"/>
            <a:ext cx="6149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Auflösung von OV und </a:t>
            </a:r>
            <a:r>
              <a:rPr lang="de-AT" dirty="0" err="1"/>
              <a:t>StdtV</a:t>
            </a:r>
            <a:endParaRPr lang="de-AT" dirty="0"/>
          </a:p>
          <a:p>
            <a:r>
              <a:rPr lang="de-AT" dirty="0"/>
              <a:t>      Leider immer mehr freiwillige Auflösung von OV und </a:t>
            </a:r>
            <a:r>
              <a:rPr lang="de-AT" dirty="0" err="1"/>
              <a:t>StdtV</a:t>
            </a:r>
            <a:r>
              <a:rPr lang="de-AT" dirty="0"/>
              <a:t>.</a:t>
            </a:r>
          </a:p>
          <a:p>
            <a:r>
              <a:rPr lang="de-AT" dirty="0"/>
              <a:t>      Gründe sind meistens die mangelnde Bereitschaft von</a:t>
            </a:r>
          </a:p>
          <a:p>
            <a:r>
              <a:rPr lang="de-AT" dirty="0"/>
              <a:t>      Mitgliedern eine Ehrenfunktion zu übernehmen. (Vorstand)</a:t>
            </a:r>
          </a:p>
          <a:p>
            <a:r>
              <a:rPr lang="de-AT" dirty="0"/>
              <a:t>      Eigene GV für Auflösung notwendig, Verständigung an den</a:t>
            </a:r>
          </a:p>
          <a:p>
            <a:r>
              <a:rPr lang="de-AT" dirty="0"/>
              <a:t>      BV und den LV über die mögliche Auflösung.</a:t>
            </a:r>
          </a:p>
          <a:p>
            <a:r>
              <a:rPr lang="de-AT" dirty="0"/>
              <a:t>      Prüfung der Kassagebarung vor der Auflösung durch die</a:t>
            </a:r>
          </a:p>
          <a:p>
            <a:r>
              <a:rPr lang="de-AT" dirty="0"/>
              <a:t>      Kassaprüfer des LV ST.</a:t>
            </a:r>
          </a:p>
          <a:p>
            <a:r>
              <a:rPr lang="de-AT" dirty="0"/>
              <a:t>      Abgabe von der Fahne und den Insignien sowie der Chronik</a:t>
            </a:r>
          </a:p>
          <a:p>
            <a:r>
              <a:rPr lang="de-AT" dirty="0"/>
              <a:t>      an den LV ST. (Ausnahmen über Antrag möglich!) </a:t>
            </a:r>
          </a:p>
          <a:p>
            <a:r>
              <a:rPr lang="de-AT" dirty="0"/>
              <a:t>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23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1139252" y="2617618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326644-535E-C5EC-09A1-5910CC6B29E4}"/>
              </a:ext>
            </a:extLst>
          </p:cNvPr>
          <p:cNvSpPr txBox="1"/>
          <p:nvPr/>
        </p:nvSpPr>
        <p:spPr>
          <a:xfrm>
            <a:off x="353781" y="3251939"/>
            <a:ext cx="6211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Auszeichnungsanträge um Landes bzw. Bundesauszeichnungen.</a:t>
            </a:r>
          </a:p>
          <a:p>
            <a:r>
              <a:rPr lang="de-AT" dirty="0"/>
              <a:t>     Aussagekräftige Begründung auf der Rückseite anführen,</a:t>
            </a:r>
          </a:p>
          <a:p>
            <a:r>
              <a:rPr lang="de-AT" dirty="0"/>
              <a:t>     (Ist ein braver Kamerad und nimmt an allen Ausrückungen</a:t>
            </a:r>
          </a:p>
          <a:p>
            <a:r>
              <a:rPr lang="de-AT" dirty="0"/>
              <a:t>      teil) ist keine ausreichende Begründung.</a:t>
            </a:r>
          </a:p>
          <a:p>
            <a:r>
              <a:rPr lang="de-AT" dirty="0"/>
              <a:t>     Verdienstmedaillen der OV (Bronze, Silber, Gold) sind vor der</a:t>
            </a:r>
          </a:p>
          <a:p>
            <a:r>
              <a:rPr lang="de-AT" dirty="0"/>
              <a:t>     Vergabe von Landesauszeichnungen zu verleihen.      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3B170F-63F6-762C-555E-150821ED4A59}"/>
              </a:ext>
            </a:extLst>
          </p:cNvPr>
          <p:cNvSpPr txBox="1"/>
          <p:nvPr/>
        </p:nvSpPr>
        <p:spPr>
          <a:xfrm>
            <a:off x="324194" y="5394365"/>
            <a:ext cx="6369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Teilnahme von Landesveranstaltungen</a:t>
            </a:r>
          </a:p>
          <a:p>
            <a:r>
              <a:rPr lang="de-AT" dirty="0"/>
              <a:t>      Chance sich nach außen (Bevölkerung) zu präsentieren.</a:t>
            </a:r>
          </a:p>
          <a:p>
            <a:r>
              <a:rPr lang="de-AT" dirty="0"/>
              <a:t>      Je mehr Teilnehmer desto mehr werden wir wahrgenommen.</a:t>
            </a:r>
          </a:p>
          <a:p>
            <a:r>
              <a:rPr lang="de-AT" dirty="0"/>
              <a:t>      (Politik, ÖBH, Medien und der Bevölkerung)</a:t>
            </a:r>
          </a:p>
          <a:p>
            <a:r>
              <a:rPr lang="de-AT" dirty="0"/>
              <a:t>      48.000 Mitglieder im ÖKB LV ST.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52B20F-1501-176C-7656-0164289A487F}"/>
              </a:ext>
            </a:extLst>
          </p:cNvPr>
          <p:cNvSpPr txBox="1"/>
          <p:nvPr/>
        </p:nvSpPr>
        <p:spPr>
          <a:xfrm>
            <a:off x="353781" y="6982794"/>
            <a:ext cx="6290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Frauen im ÖKB</a:t>
            </a:r>
          </a:p>
          <a:p>
            <a:r>
              <a:rPr lang="de-AT" dirty="0"/>
              <a:t>     Gleichberechtigung von Männern und Frauen im ÖKB</a:t>
            </a:r>
          </a:p>
          <a:p>
            <a:r>
              <a:rPr lang="de-AT" dirty="0"/>
              <a:t>     ÖKB Tuch für Frauen, analog der Krawatte für Männer</a:t>
            </a:r>
          </a:p>
          <a:p>
            <a:r>
              <a:rPr lang="de-AT" dirty="0"/>
              <a:t>     eingeführt, und in der Anzugsordnung für Frauen und Männer</a:t>
            </a:r>
          </a:p>
          <a:p>
            <a:r>
              <a:rPr lang="de-AT" dirty="0"/>
              <a:t>     abgebildet. (Homepage)</a:t>
            </a:r>
          </a:p>
          <a:p>
            <a:r>
              <a:rPr lang="de-AT" dirty="0"/>
              <a:t>     Frauenreferentinnen vor allem in den BV installieren.</a:t>
            </a:r>
          </a:p>
          <a:p>
            <a:r>
              <a:rPr lang="de-AT" dirty="0"/>
              <a:t>     (Bindeglied zu den OV)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38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1139252" y="2617618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326644-535E-C5EC-09A1-5910CC6B29E4}"/>
              </a:ext>
            </a:extLst>
          </p:cNvPr>
          <p:cNvSpPr txBox="1"/>
          <p:nvPr/>
        </p:nvSpPr>
        <p:spPr>
          <a:xfrm>
            <a:off x="357266" y="3413697"/>
            <a:ext cx="5977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Kein Abspielen von Bundes. bzw. Landeshymne beim </a:t>
            </a:r>
          </a:p>
          <a:p>
            <a:r>
              <a:rPr lang="de-AT" dirty="0"/>
              <a:t>      </a:t>
            </a:r>
            <a:r>
              <a:rPr lang="de-AT" dirty="0" err="1"/>
              <a:t>Fahnenein</a:t>
            </a:r>
            <a:r>
              <a:rPr lang="de-AT" dirty="0"/>
              <a:t>- bzw. Fahnenausmarsch bzw. einer </a:t>
            </a:r>
            <a:r>
              <a:rPr lang="de-AT" dirty="0" err="1"/>
              <a:t>Defilierung</a:t>
            </a:r>
            <a:r>
              <a:rPr lang="de-AT" dirty="0"/>
              <a:t>.</a:t>
            </a:r>
          </a:p>
          <a:p>
            <a:r>
              <a:rPr lang="de-AT" dirty="0"/>
              <a:t>      (Marschlied)</a:t>
            </a:r>
          </a:p>
          <a:p>
            <a:r>
              <a:rPr lang="de-AT" dirty="0"/>
              <a:t>      Änderung wird auch im Handbuch verfügt. (Fahnen)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52B20F-1501-176C-7656-0164289A487F}"/>
              </a:ext>
            </a:extLst>
          </p:cNvPr>
          <p:cNvSpPr txBox="1"/>
          <p:nvPr/>
        </p:nvSpPr>
        <p:spPr>
          <a:xfrm>
            <a:off x="357266" y="4886885"/>
            <a:ext cx="635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Keine Politik im ÖKB</a:t>
            </a:r>
          </a:p>
          <a:p>
            <a:r>
              <a:rPr lang="de-AT" dirty="0"/>
              <a:t>      Politische Ansichten und Parteizugehörigkeiten haben im ÖKB</a:t>
            </a:r>
          </a:p>
          <a:p>
            <a:r>
              <a:rPr lang="de-AT" dirty="0"/>
              <a:t>      keinen Platz und sind daher aus dem Vereinsleben</a:t>
            </a:r>
          </a:p>
          <a:p>
            <a:r>
              <a:rPr lang="de-AT" dirty="0"/>
              <a:t>      herauszuhalten. (Vereinsausschluss möglich)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426CFB-490F-20BE-C362-C6D9DFABD59E}"/>
              </a:ext>
            </a:extLst>
          </p:cNvPr>
          <p:cNvSpPr txBox="1"/>
          <p:nvPr/>
        </p:nvSpPr>
        <p:spPr>
          <a:xfrm>
            <a:off x="393347" y="6204526"/>
            <a:ext cx="550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Soziales Engagement nicht nur über Geldzuweisungen</a:t>
            </a:r>
          </a:p>
          <a:p>
            <a:r>
              <a:rPr lang="de-AT" dirty="0"/>
              <a:t>      sondern auch durch unmittelbare Kameradenhilfe.</a:t>
            </a:r>
          </a:p>
          <a:p>
            <a:r>
              <a:rPr lang="de-AT" dirty="0"/>
              <a:t>      (</a:t>
            </a:r>
            <a:r>
              <a:rPr lang="de-AT" dirty="0" err="1"/>
              <a:t>Gschwenden</a:t>
            </a:r>
            <a:r>
              <a:rPr lang="de-AT" dirty="0"/>
              <a:t> in </a:t>
            </a:r>
            <a:r>
              <a:rPr lang="de-AT" dirty="0" err="1"/>
              <a:t>Kleinsölk</a:t>
            </a:r>
            <a:r>
              <a:rPr lang="de-AT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023C18-4793-3DE6-64A2-9F8103D1B624}"/>
              </a:ext>
            </a:extLst>
          </p:cNvPr>
          <p:cNvSpPr txBox="1"/>
          <p:nvPr/>
        </p:nvSpPr>
        <p:spPr>
          <a:xfrm>
            <a:off x="466189" y="7245168"/>
            <a:ext cx="59064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Zeitung Courage</a:t>
            </a:r>
          </a:p>
          <a:p>
            <a:r>
              <a:rPr lang="de-AT" dirty="0"/>
              <a:t>      Derzeit Zuzahlung von 1.660,-- Euro pro Ausgabe für</a:t>
            </a:r>
          </a:p>
          <a:p>
            <a:r>
              <a:rPr lang="de-AT" dirty="0"/>
              <a:t>      12 Seiten mehr aus den Rücklagen. (Länge der Artikel)</a:t>
            </a:r>
          </a:p>
          <a:p>
            <a:r>
              <a:rPr lang="de-AT" dirty="0"/>
              <a:t>      Weitere Zuschüsse aus den Rücklagen nicht mehr tragbar,</a:t>
            </a:r>
          </a:p>
          <a:p>
            <a:r>
              <a:rPr lang="de-AT" dirty="0"/>
              <a:t>      daher entweder Kürzung der Artikel, oder Mehrkosten</a:t>
            </a:r>
          </a:p>
          <a:p>
            <a:r>
              <a:rPr lang="de-AT" dirty="0"/>
              <a:t>      für die Zeitung von € 5,-- auf € 5,50 pro Jahr.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82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1139252" y="2523935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DE19C8-2FEA-196A-42E9-03FAB4193FD2}"/>
              </a:ext>
            </a:extLst>
          </p:cNvPr>
          <p:cNvSpPr txBox="1"/>
          <p:nvPr/>
        </p:nvSpPr>
        <p:spPr>
          <a:xfrm>
            <a:off x="390144" y="3639312"/>
            <a:ext cx="6211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Bezirkspressereferententagung durch Ewald Hofer</a:t>
            </a:r>
          </a:p>
          <a:p>
            <a:r>
              <a:rPr lang="de-AT" dirty="0"/>
              <a:t>      Courage Beiträge kürzer gestalten durch mehr inhaltliche</a:t>
            </a:r>
          </a:p>
          <a:p>
            <a:r>
              <a:rPr lang="de-AT" dirty="0"/>
              <a:t>      und kräftigere Aussagen.</a:t>
            </a:r>
          </a:p>
          <a:p>
            <a:r>
              <a:rPr lang="de-AT" dirty="0"/>
              <a:t>      Termine werden durch den Pressereferenten mit den BO</a:t>
            </a:r>
          </a:p>
          <a:p>
            <a:r>
              <a:rPr lang="de-AT" dirty="0"/>
              <a:t>      abgestimmt.</a:t>
            </a:r>
          </a:p>
          <a:p>
            <a:r>
              <a:rPr lang="de-AT" dirty="0"/>
              <a:t>      Werbeeinschaltungen für die Courage werden gesucht,</a:t>
            </a:r>
          </a:p>
          <a:p>
            <a:r>
              <a:rPr lang="de-AT" dirty="0"/>
              <a:t>      bitte an alle etwaige Firmen die gut mit dem ÖKB vernetzt</a:t>
            </a:r>
          </a:p>
          <a:p>
            <a:r>
              <a:rPr lang="de-AT" dirty="0"/>
              <a:t>      sind zu befragen. Meldungen an Ewald Hofer.</a:t>
            </a:r>
          </a:p>
          <a:p>
            <a:r>
              <a:rPr lang="de-AT" dirty="0"/>
              <a:t>      Selbiges gilt natürlich auch für die ÖKB Vorteilscard bezüglich</a:t>
            </a:r>
          </a:p>
          <a:p>
            <a:r>
              <a:rPr lang="de-AT" dirty="0"/>
              <a:t>      Ermäßigungen.      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E73EB9-C484-52DB-A3E7-FC5972F206E4}"/>
              </a:ext>
            </a:extLst>
          </p:cNvPr>
          <p:cNvSpPr txBox="1"/>
          <p:nvPr/>
        </p:nvSpPr>
        <p:spPr>
          <a:xfrm>
            <a:off x="390144" y="6563423"/>
            <a:ext cx="6135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Gesucht:</a:t>
            </a:r>
          </a:p>
          <a:p>
            <a:r>
              <a:rPr lang="de-AT" dirty="0"/>
              <a:t>      Kameraden die sich als Landesfähnriche zur Verfügung</a:t>
            </a:r>
          </a:p>
          <a:p>
            <a:r>
              <a:rPr lang="de-AT" dirty="0"/>
              <a:t>      stellen.</a:t>
            </a:r>
          </a:p>
          <a:p>
            <a:r>
              <a:rPr lang="de-AT" dirty="0"/>
              <a:t>      Anforderungsprofil: Tadelloses Auftreten, Fahnengriffe,</a:t>
            </a:r>
          </a:p>
          <a:p>
            <a:r>
              <a:rPr lang="de-AT" dirty="0"/>
              <a:t>      Freiwilligkeit zur Ausübung dieser Ehrenfunktion.</a:t>
            </a:r>
          </a:p>
          <a:p>
            <a:r>
              <a:rPr lang="de-AT" dirty="0"/>
              <a:t>      Fahrtkostenvergütung. (Präsidiumsmitglied)</a:t>
            </a:r>
          </a:p>
        </p:txBody>
      </p:sp>
    </p:spTree>
    <p:extLst>
      <p:ext uri="{BB962C8B-B14F-4D97-AF65-F5344CB8AC3E}">
        <p14:creationId xmlns:p14="http://schemas.microsoft.com/office/powerpoint/2010/main" val="280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A6831-0BAC-AA18-22AC-4D03DF2F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2A59AC-FA75-BDF5-63F2-056EE7A2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CB321E-A8E0-4562-CB1B-18696DBC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BD0BEA-70BE-71BB-E370-237A3FDE90FE}"/>
              </a:ext>
            </a:extLst>
          </p:cNvPr>
          <p:cNvSpPr txBox="1"/>
          <p:nvPr/>
        </p:nvSpPr>
        <p:spPr>
          <a:xfrm>
            <a:off x="1139252" y="2523935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237D02-E068-DCC5-0C9B-7A191ECC528B}"/>
              </a:ext>
            </a:extLst>
          </p:cNvPr>
          <p:cNvSpPr txBox="1"/>
          <p:nvPr/>
        </p:nvSpPr>
        <p:spPr>
          <a:xfrm>
            <a:off x="390144" y="3639312"/>
            <a:ext cx="62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Jugendarbeit in allen Bereichen forcieren, Jugend</a:t>
            </a:r>
          </a:p>
          <a:p>
            <a:r>
              <a:rPr lang="de-AT" dirty="0"/>
              <a:t>      rechtzeitig in den Vorstand (Beirat) integrieren.</a:t>
            </a:r>
          </a:p>
          <a:p>
            <a:r>
              <a:rPr lang="de-AT" dirty="0"/>
              <a:t>      Dadurch können die Weichen für eine mögliche Nachfolge </a:t>
            </a:r>
          </a:p>
          <a:p>
            <a:r>
              <a:rPr lang="de-AT" dirty="0"/>
              <a:t>      von ausscheidenden Vorstandsmitgliedern gestellt werden.      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265D26-11B4-E114-8BD6-E18D8C425986}"/>
              </a:ext>
            </a:extLst>
          </p:cNvPr>
          <p:cNvSpPr txBox="1"/>
          <p:nvPr/>
        </p:nvSpPr>
        <p:spPr>
          <a:xfrm>
            <a:off x="390144" y="4978463"/>
            <a:ext cx="6211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Wehrdienstberatung:</a:t>
            </a:r>
          </a:p>
          <a:p>
            <a:r>
              <a:rPr lang="de-AT" dirty="0"/>
              <a:t>      Soll in allen Bezirken und OV wieder verstärkt durchgeführt </a:t>
            </a:r>
          </a:p>
          <a:p>
            <a:r>
              <a:rPr lang="de-AT" dirty="0"/>
              <a:t>      werden. Unterstützung durch Info Offiziere des ÖBH</a:t>
            </a:r>
          </a:p>
          <a:p>
            <a:r>
              <a:rPr lang="de-AT" dirty="0"/>
              <a:t>      zugesagt.</a:t>
            </a:r>
          </a:p>
          <a:p>
            <a:r>
              <a:rPr lang="de-AT" dirty="0"/>
              <a:t>      Sehr gute Erfahrung der Durchführung von Wehrdienst-</a:t>
            </a:r>
          </a:p>
          <a:p>
            <a:r>
              <a:rPr lang="de-AT" dirty="0"/>
              <a:t>      </a:t>
            </a:r>
            <a:r>
              <a:rPr lang="de-AT" dirty="0" err="1"/>
              <a:t>beratungen</a:t>
            </a:r>
            <a:r>
              <a:rPr lang="de-AT" dirty="0"/>
              <a:t> in den steirischen Kasernen.</a:t>
            </a:r>
          </a:p>
          <a:p>
            <a:r>
              <a:rPr lang="de-AT" dirty="0"/>
              <a:t>      </a:t>
            </a:r>
            <a:r>
              <a:rPr lang="de-AT" dirty="0" err="1"/>
              <a:t>Kasernkommandanten</a:t>
            </a:r>
            <a:r>
              <a:rPr lang="de-AT" dirty="0"/>
              <a:t> stehen dem ganzen sehr positiv </a:t>
            </a:r>
          </a:p>
          <a:p>
            <a:r>
              <a:rPr lang="de-AT" dirty="0"/>
              <a:t>      gegenüber.</a:t>
            </a:r>
          </a:p>
          <a:p>
            <a:r>
              <a:rPr lang="de-AT" dirty="0"/>
              <a:t>      Nach Möglichkeit soll die Wehrdienstberatung durch den BV</a:t>
            </a:r>
          </a:p>
          <a:p>
            <a:r>
              <a:rPr lang="de-AT" dirty="0"/>
              <a:t>      mit Unterstützung der OV durchgeführt werden. </a:t>
            </a:r>
          </a:p>
          <a:p>
            <a:r>
              <a:rPr lang="de-AT" dirty="0"/>
              <a:t>      Verständigung der Stellungspflichtigen durch die Gemeinden.</a:t>
            </a:r>
          </a:p>
          <a:p>
            <a:r>
              <a:rPr lang="de-AT" dirty="0"/>
              <a:t>      Elektronische zur Verfügungstellung in der ÖKB Homepage </a:t>
            </a:r>
          </a:p>
          <a:p>
            <a:r>
              <a:rPr lang="de-AT" dirty="0"/>
              <a:t>      wird derzeit geprüft.</a:t>
            </a:r>
          </a:p>
        </p:txBody>
      </p:sp>
    </p:spTree>
    <p:extLst>
      <p:ext uri="{BB962C8B-B14F-4D97-AF65-F5344CB8AC3E}">
        <p14:creationId xmlns:p14="http://schemas.microsoft.com/office/powerpoint/2010/main" val="18883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1139252" y="2617618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Aktionstag (Woche) des ÖKB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3B170F-63F6-762C-555E-150821ED4A59}"/>
              </a:ext>
            </a:extLst>
          </p:cNvPr>
          <p:cNvSpPr txBox="1"/>
          <p:nvPr/>
        </p:nvSpPr>
        <p:spPr>
          <a:xfrm>
            <a:off x="466189" y="3297759"/>
            <a:ext cx="630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Herzlichen Dank an alle OV die Vorschläge eingebracht haben!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52B20F-1501-176C-7656-0164289A487F}"/>
              </a:ext>
            </a:extLst>
          </p:cNvPr>
          <p:cNvSpPr txBox="1"/>
          <p:nvPr/>
        </p:nvSpPr>
        <p:spPr>
          <a:xfrm>
            <a:off x="466189" y="3898985"/>
            <a:ext cx="264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Zeitraum: Noch offen!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A4EBA8-1DAC-BDAF-278C-D9743BFDDD29}"/>
              </a:ext>
            </a:extLst>
          </p:cNvPr>
          <p:cNvSpPr txBox="1"/>
          <p:nvPr/>
        </p:nvSpPr>
        <p:spPr>
          <a:xfrm>
            <a:off x="466189" y="4517654"/>
            <a:ext cx="5066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Derzeitige Idee: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Radfahren für den guten Zweck!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Einladung an Bewohnerinnen und Bewohner der jeweiligen Gemeinde insbesondere Kinder in Schulen!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Überschrift: Radfahren für ……………..!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Sozialer Hintergrund: Pro gefahrenen km 0,42 Cent (Amtliches Kilometergeld) als soziale Spende an bedürftige bzw. soziale Organisationen.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F8E083-A73F-DB6A-2AAB-2C5D92C61F72}"/>
              </a:ext>
            </a:extLst>
          </p:cNvPr>
          <p:cNvSpPr txBox="1"/>
          <p:nvPr/>
        </p:nvSpPr>
        <p:spPr>
          <a:xfrm>
            <a:off x="739559" y="7497275"/>
            <a:ext cx="4087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Planungen dahingehend laufen noch.</a:t>
            </a:r>
          </a:p>
          <a:p>
            <a:r>
              <a:rPr lang="de-AT" dirty="0"/>
              <a:t>Es wird um Ideen gebeten, wie das ganze </a:t>
            </a:r>
          </a:p>
          <a:p>
            <a:r>
              <a:rPr lang="de-AT" dirty="0"/>
              <a:t>noch ausgebaut werden kann.</a:t>
            </a:r>
          </a:p>
          <a:p>
            <a:r>
              <a:rPr lang="de-AT" dirty="0"/>
              <a:t>(Verlosungen, Grillfest, Bingo etc.)</a:t>
            </a:r>
          </a:p>
        </p:txBody>
      </p:sp>
    </p:spTree>
    <p:extLst>
      <p:ext uri="{BB962C8B-B14F-4D97-AF65-F5344CB8AC3E}">
        <p14:creationId xmlns:p14="http://schemas.microsoft.com/office/powerpoint/2010/main" val="1679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1139252" y="2617618"/>
            <a:ext cx="47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3B170F-63F6-762C-555E-150821ED4A59}"/>
              </a:ext>
            </a:extLst>
          </p:cNvPr>
          <p:cNvSpPr txBox="1"/>
          <p:nvPr/>
        </p:nvSpPr>
        <p:spPr>
          <a:xfrm>
            <a:off x="430363" y="3399252"/>
            <a:ext cx="599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Engere Anbindung an das ÖBH in allen Bereichen vor allem</a:t>
            </a:r>
          </a:p>
          <a:p>
            <a:r>
              <a:rPr lang="de-AT" dirty="0"/>
              <a:t>      mit dem neuen steirischen Pilotprojekt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913C75-C10D-F733-71E1-9E95EF4900EC}"/>
              </a:ext>
            </a:extLst>
          </p:cNvPr>
          <p:cNvSpPr txBox="1"/>
          <p:nvPr/>
        </p:nvSpPr>
        <p:spPr>
          <a:xfrm>
            <a:off x="515850" y="6809986"/>
            <a:ext cx="6065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ÖKB und ÖBH verstärken ihre Zusammenarbeit in den </a:t>
            </a:r>
          </a:p>
          <a:p>
            <a:r>
              <a:rPr lang="de-AT" dirty="0"/>
              <a:t>      Bereichen der Geistigen und Militärischen</a:t>
            </a:r>
          </a:p>
          <a:p>
            <a:r>
              <a:rPr lang="de-AT" dirty="0"/>
              <a:t>      Landesverteidigung.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D4DC32-FD31-02D7-38E0-3D334D64A3B2}"/>
              </a:ext>
            </a:extLst>
          </p:cNvPr>
          <p:cNvSpPr txBox="1"/>
          <p:nvPr/>
        </p:nvSpPr>
        <p:spPr>
          <a:xfrm>
            <a:off x="430363" y="4175696"/>
            <a:ext cx="618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Ziel:</a:t>
            </a:r>
          </a:p>
          <a:p>
            <a:r>
              <a:rPr lang="de-AT" dirty="0"/>
              <a:t>      Die Abrüster im ÖKB aufzufangen, und sie mit Informationen</a:t>
            </a:r>
          </a:p>
          <a:p>
            <a:r>
              <a:rPr lang="de-AT" dirty="0"/>
              <a:t>      bezüglich Geistiger und Militärischer Landesverteidigung</a:t>
            </a:r>
          </a:p>
          <a:p>
            <a:r>
              <a:rPr lang="de-AT" dirty="0"/>
              <a:t>      laufend zu informieren. (Durchführung durch ÖBH und ÖKB)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23493B-26DD-77CC-F9D1-F42D15AC8570}"/>
              </a:ext>
            </a:extLst>
          </p:cNvPr>
          <p:cNvSpPr txBox="1"/>
          <p:nvPr/>
        </p:nvSpPr>
        <p:spPr>
          <a:xfrm>
            <a:off x="460986" y="5439082"/>
            <a:ext cx="612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Infoveranstaltung durch ÖKB bei den jeweiligen Abrüstern</a:t>
            </a:r>
          </a:p>
          <a:p>
            <a:r>
              <a:rPr lang="de-AT" dirty="0"/>
              <a:t>      mit den Kasernenkommandanten vereinbart.</a:t>
            </a:r>
          </a:p>
          <a:p>
            <a:r>
              <a:rPr lang="de-AT" dirty="0"/>
              <a:t>      Möglichkeit eine Stunde über den ÖKB und seine Werte zu </a:t>
            </a:r>
          </a:p>
          <a:p>
            <a:r>
              <a:rPr lang="de-AT" dirty="0"/>
              <a:t>      informieren. </a:t>
            </a:r>
            <a:r>
              <a:rPr lang="de-AT" b="1" i="1" dirty="0"/>
              <a:t>Keine Mitgliederwerbung.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30CB53-2842-70A7-B04B-328F6CE45B5A}"/>
              </a:ext>
            </a:extLst>
          </p:cNvPr>
          <p:cNvSpPr txBox="1"/>
          <p:nvPr/>
        </p:nvSpPr>
        <p:spPr>
          <a:xfrm>
            <a:off x="585060" y="7821809"/>
            <a:ext cx="602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Verstärkte Information auch in der Zeitung Courage über</a:t>
            </a:r>
          </a:p>
          <a:p>
            <a:r>
              <a:rPr lang="de-AT" dirty="0"/>
              <a:t>      Neuerungen und Beschaffungen im Militär.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49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A0EFCA-498D-FBAF-3688-5304BBC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135866"/>
            <a:ext cx="2100851" cy="6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FB68F5-68E8-86B0-45F0-DA5361F7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9" y="67586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35F824-E002-8B6B-759F-D5D8315AEDDC}"/>
              </a:ext>
            </a:extLst>
          </p:cNvPr>
          <p:cNvSpPr txBox="1"/>
          <p:nvPr/>
        </p:nvSpPr>
        <p:spPr>
          <a:xfrm>
            <a:off x="580132" y="2617618"/>
            <a:ext cx="563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Punkte des Präsidenten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3B170F-63F6-762C-555E-150821ED4A59}"/>
              </a:ext>
            </a:extLst>
          </p:cNvPr>
          <p:cNvSpPr txBox="1"/>
          <p:nvPr/>
        </p:nvSpPr>
        <p:spPr>
          <a:xfrm>
            <a:off x="466189" y="3686933"/>
            <a:ext cx="6288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Folder für Mitgliederwerbung, vor allem für die Jugend wird</a:t>
            </a:r>
          </a:p>
          <a:p>
            <a:r>
              <a:rPr lang="de-AT" dirty="0"/>
              <a:t>      in einer Anzahl von 5.000 </a:t>
            </a:r>
            <a:r>
              <a:rPr lang="de-AT" dirty="0" err="1"/>
              <a:t>Stk</a:t>
            </a:r>
            <a:r>
              <a:rPr lang="de-AT" dirty="0"/>
              <a:t> für die BV neu aufgelegt.</a:t>
            </a:r>
          </a:p>
          <a:p>
            <a:r>
              <a:rPr lang="de-AT" dirty="0"/>
              <a:t>      Wird bei der </a:t>
            </a:r>
            <a:r>
              <a:rPr lang="de-AT" dirty="0" err="1"/>
              <a:t>Präsidiumsitzung</a:t>
            </a:r>
            <a:r>
              <a:rPr lang="de-AT" dirty="0"/>
              <a:t> in Irdning zur Verfügung</a:t>
            </a:r>
          </a:p>
          <a:p>
            <a:r>
              <a:rPr lang="de-AT" dirty="0"/>
              <a:t>       stehen.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52B20F-1501-176C-7656-0164289A487F}"/>
              </a:ext>
            </a:extLst>
          </p:cNvPr>
          <p:cNvSpPr txBox="1"/>
          <p:nvPr/>
        </p:nvSpPr>
        <p:spPr>
          <a:xfrm>
            <a:off x="522934" y="5042597"/>
            <a:ext cx="606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Werbefilm für den ÖKB LV ST wird erstmals bei der </a:t>
            </a:r>
          </a:p>
          <a:p>
            <a:r>
              <a:rPr lang="de-AT" dirty="0"/>
              <a:t>      </a:t>
            </a:r>
            <a:r>
              <a:rPr lang="de-AT" dirty="0" err="1"/>
              <a:t>Präsidiumsitzung</a:t>
            </a:r>
            <a:r>
              <a:rPr lang="de-AT" dirty="0"/>
              <a:t> in Irdning präsentiert, und steht dann</a:t>
            </a:r>
          </a:p>
          <a:p>
            <a:r>
              <a:rPr lang="de-AT" dirty="0"/>
              <a:t>      allen zum Download über die Homepage zur Verfügung.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D4DC32-FD31-02D7-38E0-3D334D64A3B2}"/>
              </a:ext>
            </a:extLst>
          </p:cNvPr>
          <p:cNvSpPr txBox="1"/>
          <p:nvPr/>
        </p:nvSpPr>
        <p:spPr>
          <a:xfrm>
            <a:off x="580132" y="6290991"/>
            <a:ext cx="563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Es werden alle OV, </a:t>
            </a:r>
            <a:r>
              <a:rPr lang="de-AT" dirty="0" err="1"/>
              <a:t>StdtV</a:t>
            </a:r>
            <a:r>
              <a:rPr lang="de-AT" dirty="0"/>
              <a:t> sowie BV ersucht über Netzwerkbildungen (</a:t>
            </a:r>
            <a:r>
              <a:rPr lang="de-AT" dirty="0" err="1"/>
              <a:t>Whats</a:t>
            </a:r>
            <a:r>
              <a:rPr lang="de-AT" dirty="0"/>
              <a:t> App Gruppen) vermehrt Informationen und Mitteilungen an ihre Mitglieder weiterzugeben. (Rasch und Kostengünstig)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23493B-26DD-77CC-F9D1-F42D15AC8570}"/>
              </a:ext>
            </a:extLst>
          </p:cNvPr>
          <p:cNvSpPr txBox="1"/>
          <p:nvPr/>
        </p:nvSpPr>
        <p:spPr>
          <a:xfrm>
            <a:off x="580132" y="7704715"/>
            <a:ext cx="5960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In Zukunft soll das Soziale Engagement des ÖKB in allen Bereichen des ÖKB ausgebaut werden. Daher soll die Teilnahme an sozialen Projekten wo immer möglich ausgebaut werden. </a:t>
            </a:r>
          </a:p>
        </p:txBody>
      </p:sp>
    </p:spTree>
    <p:extLst>
      <p:ext uri="{BB962C8B-B14F-4D97-AF65-F5344CB8AC3E}">
        <p14:creationId xmlns:p14="http://schemas.microsoft.com/office/powerpoint/2010/main" val="22138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1182</Words>
  <Application>Microsoft Office PowerPoint</Application>
  <PresentationFormat>Bildschirmpräsentation (4:3)</PresentationFormat>
  <Paragraphs>145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Rudolf Behr</dc:creator>
  <cp:lastModifiedBy>Rudolf Behr</cp:lastModifiedBy>
  <cp:revision>18</cp:revision>
  <dcterms:created xsi:type="dcterms:W3CDTF">2023-11-28T13:57:14Z</dcterms:created>
  <dcterms:modified xsi:type="dcterms:W3CDTF">2024-02-18T07:44:16Z</dcterms:modified>
</cp:coreProperties>
</file>